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2a67f547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2a67f547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1c7424b5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1c7424b5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2a67f5471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2a67f5471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2a67f5471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2a67f547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2a67f5471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2a67f5471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2a67f5471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2a67f5471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2a67f5471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2a67f5471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1c7424b5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1c7424b5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1c7424b5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41c7424b5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1c7424b5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41c7424b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2a67f547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2a67f547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2a67f5471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2a67f5471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2a67f585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2a67f585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1c7424b5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1c7424b5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1c7424b5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1c7424b5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2a67f547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42a67f547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2a67f547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2a67f547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2a67f547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2a67f547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2a67f5471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2a67f547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L_RekReshcaqtL12AWP7JGDaKvJHC7oP/view" TargetMode="External"/><Relationship Id="rId4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rive.google.com/drive/folders/117Mi9CM4rPYHftDAYF8yRLU_SKPPWzHZ?usp=share_link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3MT4-xSZNieyQuMIA4mZ15J9GKJxP_3d/view" TargetMode="External"/><Relationship Id="rId4" Type="http://schemas.openxmlformats.org/officeDocument/2006/relationships/image" Target="../media/image16.jpg"/><Relationship Id="rId5" Type="http://schemas.openxmlformats.org/officeDocument/2006/relationships/hyperlink" Target="http://drive.google.com/file/d/13YorUXO8OWbnSS_Yvp7OmXdXMwW9hIat/view" TargetMode="External"/><Relationship Id="rId6" Type="http://schemas.openxmlformats.org/officeDocument/2006/relationships/image" Target="../media/image5.jpg"/><Relationship Id="rId7" Type="http://schemas.openxmlformats.org/officeDocument/2006/relationships/hyperlink" Target="http://drive.google.com/file/d/13VKGf53l-9i7AaDaDQeZ7GITCxhA4JTJ/view" TargetMode="External"/><Relationship Id="rId8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3ENQpkpeb2h81ybmyP5Wwr_QdDS1B1al/view" TargetMode="External"/><Relationship Id="rId4" Type="http://schemas.openxmlformats.org/officeDocument/2006/relationships/image" Target="../media/image11.jpg"/><Relationship Id="rId5" Type="http://schemas.openxmlformats.org/officeDocument/2006/relationships/hyperlink" Target="http://drive.google.com/file/d/13Fe1ilM0VZesjsarMOMQJ9ik_Bm_ydtj/view" TargetMode="External"/><Relationship Id="rId6" Type="http://schemas.openxmlformats.org/officeDocument/2006/relationships/image" Target="../media/image13.jpg"/><Relationship Id="rId7" Type="http://schemas.openxmlformats.org/officeDocument/2006/relationships/hyperlink" Target="http://drive.google.com/file/d/13K4g_gCe-J4oFIWbIxADRHOV9EDcZ9lb/view" TargetMode="External"/><Relationship Id="rId8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2kbOkKwxcz62RQLzdOPC-HMhq9u0_G9d/view" TargetMode="External"/><Relationship Id="rId4" Type="http://schemas.openxmlformats.org/officeDocument/2006/relationships/image" Target="../media/image21.jpg"/><Relationship Id="rId5" Type="http://schemas.openxmlformats.org/officeDocument/2006/relationships/hyperlink" Target="http://drive.google.com/file/d/12ll9U7LKprCUVD-pTVGxEs3uJnJS3Rdn/view" TargetMode="External"/><Relationship Id="rId6" Type="http://schemas.openxmlformats.org/officeDocument/2006/relationships/image" Target="../media/image25.jpg"/><Relationship Id="rId7" Type="http://schemas.openxmlformats.org/officeDocument/2006/relationships/hyperlink" Target="http://drive.google.com/file/d/12wh9TSa8qqk3La2Kyb4khks51r2mJ6vc/view" TargetMode="External"/><Relationship Id="rId8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2cwEzanjGOnG5ZgljJQA7iReyrleG8xc/view" TargetMode="External"/><Relationship Id="rId4" Type="http://schemas.openxmlformats.org/officeDocument/2006/relationships/image" Target="../media/image22.jpg"/><Relationship Id="rId5" Type="http://schemas.openxmlformats.org/officeDocument/2006/relationships/hyperlink" Target="http://drive.google.com/file/d/12eYql_xxBL1ayYqy8g8elyIvGF6iSJqk/view" TargetMode="External"/><Relationship Id="rId6" Type="http://schemas.openxmlformats.org/officeDocument/2006/relationships/image" Target="../media/image18.jpg"/><Relationship Id="rId7" Type="http://schemas.openxmlformats.org/officeDocument/2006/relationships/hyperlink" Target="http://drive.google.com/file/d/12jYtO5DLRL-rwQmBW2EE6yZGyeZHscNC/view" TargetMode="External"/><Relationship Id="rId8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drive/folders/1NzI_u3XPncQiCYrtEJ9CAWGJT8SK3ihY?usp=share_link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WGfctVbgRh74JblpYDuTSKWGDNoOYwH4/view" TargetMode="External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bH9m14pf-HPTO12ATrNm4sjZY4eCY4id/view" TargetMode="External"/><Relationship Id="rId4" Type="http://schemas.openxmlformats.org/officeDocument/2006/relationships/image" Target="../media/image7.jpg"/><Relationship Id="rId5" Type="http://schemas.openxmlformats.org/officeDocument/2006/relationships/hyperlink" Target="http://drive.google.com/file/d/1VQpzAXlVZRPQRnnIW6Z0F1t9VJeh0VWg/view" TargetMode="External"/><Relationship Id="rId6" Type="http://schemas.openxmlformats.org/officeDocument/2006/relationships/image" Target="../media/image4.jpg"/><Relationship Id="rId7" Type="http://schemas.openxmlformats.org/officeDocument/2006/relationships/hyperlink" Target="http://drive.google.com/file/d/1O6sQRHF8B2p7Wc3VSKHs3NsFD-1RBNzZ/view" TargetMode="External"/><Relationship Id="rId8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VrxnGNar5dqs8dErmi5q8F9sB9cU0tOy/view" TargetMode="External"/><Relationship Id="rId4" Type="http://schemas.openxmlformats.org/officeDocument/2006/relationships/image" Target="../media/image1.jpg"/><Relationship Id="rId5" Type="http://schemas.openxmlformats.org/officeDocument/2006/relationships/hyperlink" Target="http://drive.google.com/file/d/1JaTUzYCahPQMU2I_jwVsvoTckgL1FKN3/view" TargetMode="External"/><Relationship Id="rId6" Type="http://schemas.openxmlformats.org/officeDocument/2006/relationships/image" Target="../media/image2.jpg"/><Relationship Id="rId7" Type="http://schemas.openxmlformats.org/officeDocument/2006/relationships/hyperlink" Target="http://drive.google.com/file/d/1cPNXOW4tsYX_8STgG0eKu7gGlo0v_viB/view" TargetMode="External"/><Relationship Id="rId8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QaVGz2KqS8zKZYmZsF5RwVymfra0ZIuE/view" TargetMode="External"/><Relationship Id="rId4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Rlm-EC_8KG2h4PkQBbtNSnhrpvi_NiK0/view" TargetMode="External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-kNvAgw2pYU33hUiT5nDe_zPQinX-hGt/view" TargetMode="Externa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Weekly Progress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Week 8 &amp; 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EAMM Result(Monalisa -Sad)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2" title="all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078875"/>
            <a:ext cx="73152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49390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EAMM Results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727650" y="20693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 for more videos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https://drive.google.com/drive/folders/117Mi9CM4rPYHftDAYF8yRLU_SKPPWzHZ?usp=share_link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Problems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n-GB" sz="1400">
                <a:solidFill>
                  <a:srgbClr val="000000"/>
                </a:solidFill>
              </a:rPr>
              <a:t>RGB Channel </a:t>
            </a:r>
            <a:r>
              <a:rPr b="1" lang="en-GB" sz="1400">
                <a:solidFill>
                  <a:srgbClr val="000000"/>
                </a:solidFill>
              </a:rPr>
              <a:t>wrongly</a:t>
            </a:r>
            <a:r>
              <a:rPr b="1" lang="en-GB" sz="1400">
                <a:solidFill>
                  <a:srgbClr val="000000"/>
                </a:solidFill>
              </a:rPr>
              <a:t> set(can fix)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n-GB" sz="1400">
                <a:solidFill>
                  <a:srgbClr val="000000"/>
                </a:solidFill>
              </a:rPr>
              <a:t>Face </a:t>
            </a:r>
            <a:r>
              <a:rPr b="1" lang="en-GB" sz="1400">
                <a:solidFill>
                  <a:srgbClr val="000000"/>
                </a:solidFill>
              </a:rPr>
              <a:t>distorted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n-GB" sz="1400">
                <a:solidFill>
                  <a:srgbClr val="000000"/>
                </a:solidFill>
              </a:rPr>
              <a:t>Emotion does not look accurate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Compared to our last year’s project, it does not look better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82">
                <a:solidFill>
                  <a:srgbClr val="00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Speech Driven Talking Face Generation from a </a:t>
            </a:r>
            <a:endParaRPr sz="1682">
              <a:solidFill>
                <a:srgbClr val="000000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682">
                <a:solidFill>
                  <a:srgbClr val="00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Single Image and an Emotion Condition</a:t>
            </a:r>
            <a:endParaRPr sz="1682">
              <a:solidFill>
                <a:srgbClr val="000000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58850"/>
              <a:buFont typeface="Arial"/>
              <a:buNone/>
            </a:pPr>
            <a:r>
              <a:rPr lang="en-GB" sz="1682">
                <a:solidFill>
                  <a:srgbClr val="00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Result</a:t>
            </a:r>
            <a:endParaRPr sz="2762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Each row shows 6 videos created using the same image and speech 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but with different emotion input. Columns represent 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F2328"/>
                </a:solidFill>
                <a:latin typeface="Courier New"/>
                <a:ea typeface="Courier New"/>
                <a:cs typeface="Courier New"/>
                <a:sym typeface="Courier New"/>
              </a:rPr>
              <a:t>anger</a:t>
            </a: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000">
                <a:solidFill>
                  <a:srgbClr val="1F2328"/>
                </a:solidFill>
                <a:latin typeface="Courier New"/>
                <a:ea typeface="Courier New"/>
                <a:cs typeface="Courier New"/>
                <a:sym typeface="Courier New"/>
              </a:rPr>
              <a:t>disgust</a:t>
            </a: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000">
                <a:solidFill>
                  <a:srgbClr val="1F2328"/>
                </a:solidFill>
                <a:latin typeface="Courier New"/>
                <a:ea typeface="Courier New"/>
                <a:cs typeface="Courier New"/>
                <a:sym typeface="Courier New"/>
              </a:rPr>
              <a:t>fear</a:t>
            </a: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000">
                <a:solidFill>
                  <a:srgbClr val="1F2328"/>
                </a:solidFill>
                <a:latin typeface="Courier New"/>
                <a:ea typeface="Courier New"/>
                <a:cs typeface="Courier New"/>
                <a:sym typeface="Courier New"/>
              </a:rPr>
              <a:t>happiness</a:t>
            </a: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000">
                <a:solidFill>
                  <a:srgbClr val="1F2328"/>
                </a:solidFill>
                <a:latin typeface="Courier New"/>
                <a:ea typeface="Courier New"/>
                <a:cs typeface="Courier New"/>
                <a:sym typeface="Courier New"/>
              </a:rPr>
              <a:t>neutral</a:t>
            </a: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GB" sz="1000">
                <a:solidFill>
                  <a:srgbClr val="1F2328"/>
                </a:solidFill>
                <a:latin typeface="Courier New"/>
                <a:ea typeface="Courier New"/>
                <a:cs typeface="Courier New"/>
                <a:sym typeface="Courier New"/>
              </a:rPr>
              <a:t>sadness</a:t>
            </a:r>
            <a:r>
              <a:rPr lang="en-GB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respectively.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625" y="772325"/>
            <a:ext cx="2427250" cy="40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0">
                <a:solidFill>
                  <a:srgbClr val="00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Speech Driven Talking Face Generation from a Single Image and an Emotion Condition Result</a:t>
            </a:r>
            <a:endParaRPr sz="1460">
              <a:solidFill>
                <a:srgbClr val="000000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67808"/>
              <a:buFont typeface="Arial"/>
              <a:buNone/>
            </a:pPr>
            <a:r>
              <a:t/>
            </a:r>
            <a:endParaRPr sz="1460">
              <a:solidFill>
                <a:srgbClr val="000000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          Allan - Happy 				Allan - Neutral 				Allan - Sad</a:t>
            </a:r>
            <a:endParaRPr/>
          </a:p>
        </p:txBody>
      </p:sp>
      <p:pic>
        <p:nvPicPr>
          <p:cNvPr id="173" name="Google Shape;173;p25" title="HAP_generated.mp4_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50" y="2483300"/>
            <a:ext cx="2307125" cy="23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 title="SAD_generated.mp4_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0350" y="2483300"/>
            <a:ext cx="2261100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 title="NEU_generated.mp4_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6600" y="2483300"/>
            <a:ext cx="2307125" cy="23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0">
                <a:solidFill>
                  <a:srgbClr val="00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Speech Driven Talking Face Generation from a Single Image and an Emotion Condition Result</a:t>
            </a:r>
            <a:endParaRPr sz="1460">
              <a:solidFill>
                <a:srgbClr val="000000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60">
              <a:solidFill>
                <a:srgbClr val="000000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Allan - Angry 				Allan - Disgusted				Allan - Fear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6" title="ANG_generated.mp4_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520625"/>
            <a:ext cx="2054800" cy="2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 title="DIS_generated.mp4_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3500" y="2537775"/>
            <a:ext cx="2020500" cy="20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 title="FEA_generated.mp4_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1025" y="2537775"/>
            <a:ext cx="2020500" cy="20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0">
                <a:solidFill>
                  <a:srgbClr val="00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Speech Driven Talking Face Generation from a Single Image and an Emotion Condition Result</a:t>
            </a:r>
            <a:endParaRPr sz="1460">
              <a:solidFill>
                <a:srgbClr val="000000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60">
              <a:solidFill>
                <a:srgbClr val="000000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Obama</a:t>
            </a:r>
            <a:r>
              <a:rPr lang="en-GB"/>
              <a:t> - Happy 				Obama - Neutral 				Obama - Sad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7" title="HAP_generated.mp4_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00" y="2482950"/>
            <a:ext cx="2032950" cy="20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 title="NEU_generated.mp4_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7325" y="2482950"/>
            <a:ext cx="2032950" cy="20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 title="SAD_generated.mp4_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98125" y="2482950"/>
            <a:ext cx="2032950" cy="20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0">
                <a:solidFill>
                  <a:srgbClr val="00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Speech Driven Talking Face Generation from a Single Image and an Emotion Condition Result</a:t>
            </a:r>
            <a:endParaRPr sz="1460">
              <a:solidFill>
                <a:srgbClr val="000000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60">
              <a:solidFill>
                <a:srgbClr val="000000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Obama  - Angry 			Obama  - Disgusted		     Obama  - Fear </a:t>
            </a:r>
            <a:endParaRPr/>
          </a:p>
        </p:txBody>
      </p:sp>
      <p:pic>
        <p:nvPicPr>
          <p:cNvPr id="200" name="Google Shape;200;p28" title="ANG_generated.mp4_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125" y="2469250"/>
            <a:ext cx="2109600" cy="21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 title="DIS_generated.mp4_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6625" y="2469250"/>
            <a:ext cx="2109600" cy="21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 title="FEA_generated.mp4_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5175" y="2469250"/>
            <a:ext cx="2109600" cy="21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990"/>
              <a:buNone/>
            </a:pPr>
            <a:r>
              <a:rPr lang="en-GB" sz="146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Speech Driven Talking Face Generation from a Single Image and an Emotion Condition Result</a:t>
            </a:r>
            <a:endParaRPr sz="2540"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Problems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n-GB" sz="1400">
                <a:solidFill>
                  <a:srgbClr val="000000"/>
                </a:solidFill>
              </a:rPr>
              <a:t>Resolution is too low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n-GB" sz="1400">
                <a:solidFill>
                  <a:srgbClr val="000000"/>
                </a:solidFill>
              </a:rPr>
              <a:t>Need preprocessing and it results green background of all generated videos.</a:t>
            </a:r>
            <a:endParaRPr b="1"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In Face distortion, this is better than Ours and EAMM.</a:t>
            </a:r>
            <a:endParaRPr b="1"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Existing methods(Pose)</a:t>
            </a:r>
            <a:endParaRPr/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Pose-Controllable Talking Face Generation by Implicitly Modularized Audio-Visual Representation (PC-AVS)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Make-It-Talk???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Result :  </a:t>
            </a:r>
            <a:r>
              <a:rPr b="1" lang="en-GB" u="sng">
                <a:solidFill>
                  <a:schemeClr val="hlink"/>
                </a:solidFill>
                <a:hlinkClick r:id="rId3"/>
              </a:rPr>
              <a:t>https://drive.google.com/drive/folders/1NzI_u3XPncQiCYrtEJ9CAWGJT8SK3ihY?usp=share_link</a:t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PC-AVS</a:t>
            </a: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643725" y="3667125"/>
            <a:ext cx="76887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r>
              <a:rPr b="1" lang="en-GB">
                <a:solidFill>
                  <a:srgbClr val="000000"/>
                </a:solidFill>
              </a:rPr>
              <a:t>Lip synchronisation is pretty good</a:t>
            </a:r>
            <a:endParaRPr b="1">
              <a:solidFill>
                <a:srgbClr val="000000"/>
              </a:solidFill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r>
              <a:rPr b="1" lang="en-GB">
                <a:solidFill>
                  <a:srgbClr val="000000"/>
                </a:solidFill>
              </a:rPr>
              <a:t>Head movement seems pretty natural </a:t>
            </a:r>
            <a:endParaRPr b="1">
              <a:solidFill>
                <a:srgbClr val="000000"/>
              </a:solidFill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r>
              <a:rPr b="1" lang="en-GB">
                <a:solidFill>
                  <a:srgbClr val="000000"/>
                </a:solidFill>
              </a:rPr>
              <a:t>Face looks a bit different from the original image (the images given in the github for demo was fine but running with our photos seemed a bit different even though preprocessing was done) </a:t>
            </a:r>
            <a:endParaRPr/>
          </a:p>
        </p:txBody>
      </p:sp>
      <p:pic>
        <p:nvPicPr>
          <p:cNvPr id="221" name="Google Shape;221;p31" title="avconca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1809750"/>
            <a:ext cx="6791326" cy="16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Last year result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Obama - Happy			    Monalisa</a:t>
            </a:r>
            <a:r>
              <a:rPr lang="en-GB"/>
              <a:t> - Happy				Mark - Happy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		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 title="obama_happy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250" y="24152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title="monalisa_happy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2800" y="24152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title="mark_happy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6650" y="24152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 plan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Change StyleGan   =&gt; ExprGAN which is designed for facial expression editing of image</a:t>
            </a:r>
            <a:endParaRPr/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=&gt; StyleRig, technique used for 3D face reconstruction, in the StyleGan-based editing process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SPT-Wav2Lip Improvement =&gt; Train with different dataset, higher resolution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				    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PC-AVS Pose implementation+ emotion generator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Evaluation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Last year result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Obama - Sad			    Monalisa - Sad				   Mark - Sad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5" title="obama_sa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25" y="23670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 title="monalisa_sad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5150" y="23670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 title="mark_sad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0450" y="23670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we need to improve from last year’s work ?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b="1" lang="en-GB" sz="1900">
                <a:solidFill>
                  <a:srgbClr val="000000"/>
                </a:solidFill>
              </a:rPr>
              <a:t>Lip synchronisation =&gt; Wav2Lip(removing teeth) produces blurry mouth region</a:t>
            </a:r>
            <a:endParaRPr b="1" sz="1900">
              <a:solidFill>
                <a:srgbClr val="000000"/>
              </a:solidFill>
            </a:endParaRPr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b="1" lang="en-GB" sz="1900">
                <a:solidFill>
                  <a:srgbClr val="000000"/>
                </a:solidFill>
              </a:rPr>
              <a:t>Emotion Generation =&gt; currently cannot generate emotion well, distorts faces</a:t>
            </a:r>
            <a:endParaRPr b="1" sz="1900">
              <a:solidFill>
                <a:srgbClr val="000000"/>
              </a:solidFill>
            </a:endParaRPr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b="1" lang="en-GB" sz="1900">
                <a:solidFill>
                  <a:srgbClr val="000000"/>
                </a:solidFill>
              </a:rPr>
              <a:t>Head movement / Pose =&gt; No head movement at all</a:t>
            </a:r>
            <a:endParaRPr b="1" sz="1900">
              <a:solidFill>
                <a:srgbClr val="000000"/>
              </a:solidFill>
            </a:endParaRPr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b="1" lang="en-GB" sz="1900">
                <a:solidFill>
                  <a:srgbClr val="000000"/>
                </a:solidFill>
              </a:rPr>
              <a:t>Resolution =&gt; DeepFaceLab used but it can be used only with the single image whereas </a:t>
            </a:r>
            <a:r>
              <a:rPr b="1" lang="en-GB" sz="1900">
                <a:solidFill>
                  <a:srgbClr val="000000"/>
                </a:solidFill>
              </a:rPr>
              <a:t>Deep-fake requires multiple face images to train the model</a:t>
            </a:r>
            <a:endParaRPr b="1"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Existing methods(Related to Emotion)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EAMM: One-Shot Emotional Talking Face via Audio-Based Emotion-Aware Motion Model (the most recent paper, 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b="1" lang="en-GB" sz="1400">
                <a:solidFill>
                  <a:srgbClr val="000000"/>
                </a:solidFill>
              </a:rPr>
              <a:t>MEAD: A Large-scale Audio-visual Dataset for Emotional Talking-face Generation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</a:rPr>
              <a:t>Speech Driven Talking Face Generation from a Single Image and an Emotion Condition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b="1" lang="en-GB" sz="1400" strike="sngStrike">
                <a:solidFill>
                  <a:srgbClr val="000000"/>
                </a:solidFill>
              </a:rPr>
              <a:t>Emotion-Controllable Generalized Talking Face Generation =&gt; No Github</a:t>
            </a:r>
            <a:endParaRPr b="1" sz="1400" strike="sngStrike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b="1" lang="en-GB" sz="1400" strike="sngStrike">
                <a:solidFill>
                  <a:srgbClr val="000000"/>
                </a:solidFill>
              </a:rPr>
              <a:t>Realistic Talking Face Synthesis with Geometry-Aware Feature Transformation =&gt; No Github</a:t>
            </a:r>
            <a:endParaRPr b="1" sz="1400" strike="sngStrike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Original images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-5742" l="-12125" r="-12113" t="-5753"/>
          <a:stretch/>
        </p:blipFill>
        <p:spPr>
          <a:xfrm>
            <a:off x="4882650" y="2142625"/>
            <a:ext cx="3377774" cy="209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025" y="2078875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EAMM Result(Allan - Happy)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9" title="all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025" y="2078875"/>
            <a:ext cx="73152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EAMM Result(Obama - Happy)</a:t>
            </a:r>
            <a:endParaRPr b="0"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0" title="all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1990225"/>
            <a:ext cx="73152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EAMM Result(Monalisa - Happy) → BGR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1" title="all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147675"/>
            <a:ext cx="73152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